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8" r:id="rId3"/>
    <p:sldId id="263" r:id="rId4"/>
    <p:sldId id="258" r:id="rId5"/>
    <p:sldId id="270" r:id="rId6"/>
    <p:sldId id="269" r:id="rId7"/>
    <p:sldId id="271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3529" autoAdjust="0"/>
  </p:normalViewPr>
  <p:slideViewPr>
    <p:cSldViewPr snapToGrid="0">
      <p:cViewPr varScale="1">
        <p:scale>
          <a:sx n="86" d="100"/>
          <a:sy n="86" d="100"/>
        </p:scale>
        <p:origin x="557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01048"/>
            <a:ext cx="6722925" cy="186391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FOREIGN TRADE ZONE 281-65 DISTRIBUTION CENTER</a:t>
            </a:r>
          </a:p>
        </p:txBody>
      </p:sp>
      <p:pic>
        <p:nvPicPr>
          <p:cNvPr id="13" name="Picture 1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8E77844-07F0-4C78-8DA6-CAABAA336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88" y="5194440"/>
            <a:ext cx="1997451" cy="1412931"/>
          </a:xfrm>
          <a:prstGeom prst="rect">
            <a:avLst/>
          </a:prstGeom>
        </p:spPr>
      </p:pic>
      <p:pic>
        <p:nvPicPr>
          <p:cNvPr id="16" name="Picture Placeholder 15" descr="A large white building&#10;&#10;Description generated with very high confidence">
            <a:extLst>
              <a:ext uri="{FF2B5EF4-FFF2-40B4-BE49-F238E27FC236}">
                <a16:creationId xmlns:a16="http://schemas.microsoft.com/office/drawing/2014/main" id="{ED63D1F1-6D22-42CA-BDE5-84A52DA6C1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20208" r="20208"/>
          <a:stretch>
            <a:fillRect/>
          </a:stretch>
        </p:blipFill>
        <p:spPr/>
      </p:pic>
      <p:pic>
        <p:nvPicPr>
          <p:cNvPr id="17" name="Picture 2" descr="pas_is_moving">
            <a:extLst>
              <a:ext uri="{FF2B5EF4-FFF2-40B4-BE49-F238E27FC236}">
                <a16:creationId xmlns:a16="http://schemas.microsoft.com/office/drawing/2014/main" id="{9968D2BE-02D8-4016-B05D-F1ABD60BD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483" y="0"/>
            <a:ext cx="3518517" cy="107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A building that has a sign on the side of a road&#10;&#10;Description generated with high confidence">
            <a:extLst>
              <a:ext uri="{FF2B5EF4-FFF2-40B4-BE49-F238E27FC236}">
                <a16:creationId xmlns:a16="http://schemas.microsoft.com/office/drawing/2014/main" id="{53A85CA6-1514-46C2-9E97-2B7D8C3B5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191062" cy="23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267" y="128725"/>
            <a:ext cx="8067585" cy="901083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FOREIGN TRADE ZONE 281-65 CONSOLIDATION AND DISTRIBUTION CENTER TO THE CARIBBEAN AND LATIN AMERICA </a:t>
            </a:r>
          </a:p>
        </p:txBody>
      </p:sp>
      <p:pic>
        <p:nvPicPr>
          <p:cNvPr id="4" name="Picture Placeholder 3" descr="A view of a road&#10;&#10;Description generated with very high confidence">
            <a:extLst>
              <a:ext uri="{FF2B5EF4-FFF2-40B4-BE49-F238E27FC236}">
                <a16:creationId xmlns:a16="http://schemas.microsoft.com/office/drawing/2014/main" id="{BB254598-AF6F-484D-8675-36EBD492A4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307" r="13307"/>
          <a:stretch>
            <a:fillRect/>
          </a:stretch>
        </p:blipFill>
        <p:spPr>
          <a:xfrm>
            <a:off x="4572000" y="1695635"/>
            <a:ext cx="7190912" cy="499812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6148" y="1937063"/>
            <a:ext cx="4405852" cy="4756699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PAS Cargo USA, Inc. just filled up a big chunk of Bridge Development Partners’ spec industrial project in Hialeah Gardens.</a:t>
            </a:r>
          </a:p>
          <a:p>
            <a:r>
              <a:rPr lang="en-US" b="1" dirty="0">
                <a:solidFill>
                  <a:schemeClr val="tx2"/>
                </a:solidFill>
              </a:rPr>
              <a:t>The company moved its headquarters from Doral to the newly opened Bridge Point Crossroads West project on the eastern side of Northwest 112th Avenue, where it lease 123,000 square feet.</a:t>
            </a:r>
          </a:p>
          <a:p>
            <a:r>
              <a:rPr lang="en-US" b="1" dirty="0">
                <a:solidFill>
                  <a:schemeClr val="tx2"/>
                </a:solidFill>
              </a:rPr>
              <a:t>Pas, founded in 2002, specializes in transporting and distribution cargo within Latin America and the Caribbean. Its last lease was for roughly 85,000 square feet at the 1990s-era Doral Logistics Center.</a:t>
            </a:r>
          </a:p>
          <a:p>
            <a:endParaRPr lang="en-US" dirty="0"/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3B9892E-E014-49E7-8471-A0E326C49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234" y="5091343"/>
            <a:ext cx="1855408" cy="1312454"/>
          </a:xfrm>
          <a:prstGeom prst="rect">
            <a:avLst/>
          </a:prstGeom>
        </p:spPr>
      </p:pic>
      <p:pic>
        <p:nvPicPr>
          <p:cNvPr id="11" name="Picture 10" descr="A picture containing outdoor, sky, water&#10;&#10;Description generated with high confidence">
            <a:extLst>
              <a:ext uri="{FF2B5EF4-FFF2-40B4-BE49-F238E27FC236}">
                <a16:creationId xmlns:a16="http://schemas.microsoft.com/office/drawing/2014/main" id="{FFC2F4E1-8DDB-44EB-B002-8C09F95F8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95635"/>
            <a:ext cx="2785060" cy="1402672"/>
          </a:xfrm>
          <a:prstGeom prst="rect">
            <a:avLst/>
          </a:prstGeom>
        </p:spPr>
      </p:pic>
      <p:pic>
        <p:nvPicPr>
          <p:cNvPr id="8" name="Picture 2" descr="pas_is_moving">
            <a:extLst>
              <a:ext uri="{FF2B5EF4-FFF2-40B4-BE49-F238E27FC236}">
                <a16:creationId xmlns:a16="http://schemas.microsoft.com/office/drawing/2014/main" id="{B1E297F1-6104-4825-8AC5-67A6B806D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3" y="164238"/>
            <a:ext cx="3782934" cy="107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9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0618"/>
            <a:ext cx="3923930" cy="5770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FACILITY PROFILE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5209" y="967666"/>
            <a:ext cx="8859914" cy="5823751"/>
          </a:xfrm>
        </p:spPr>
        <p:txBody>
          <a:bodyPr>
            <a:normAutofit fontScale="47500" lnSpcReduction="20000"/>
          </a:bodyPr>
          <a:lstStyle/>
          <a:p>
            <a:endParaRPr lang="en-US" sz="2900" b="1" dirty="0"/>
          </a:p>
          <a:p>
            <a:r>
              <a:rPr lang="en-US" sz="2900" b="1" dirty="0">
                <a:solidFill>
                  <a:schemeClr val="tx2"/>
                </a:solidFill>
              </a:rPr>
              <a:t>**123,000 Square Feet</a:t>
            </a:r>
          </a:p>
          <a:p>
            <a:r>
              <a:rPr lang="en-US" sz="2900" b="1" dirty="0">
                <a:solidFill>
                  <a:schemeClr val="tx2"/>
                </a:solidFill>
              </a:rPr>
              <a:t>*41 Overhead Doors</a:t>
            </a:r>
          </a:p>
          <a:p>
            <a:r>
              <a:rPr lang="en-US" sz="2900" b="1" dirty="0">
                <a:solidFill>
                  <a:schemeClr val="tx2"/>
                </a:solidFill>
              </a:rPr>
              <a:t>*1 Ramp to receive motorized vehicles </a:t>
            </a:r>
          </a:p>
          <a:p>
            <a:r>
              <a:rPr lang="en-US" sz="2900" b="1" dirty="0">
                <a:solidFill>
                  <a:schemeClr val="tx2"/>
                </a:solidFill>
              </a:rPr>
              <a:t>*T-5 Lighting</a:t>
            </a:r>
          </a:p>
          <a:p>
            <a:r>
              <a:rPr lang="en-US" sz="2900" b="1" dirty="0">
                <a:solidFill>
                  <a:schemeClr val="tx2"/>
                </a:solidFill>
              </a:rPr>
              <a:t>*ESFR Sprinkler System</a:t>
            </a:r>
          </a:p>
          <a:p>
            <a:r>
              <a:rPr lang="en-US" sz="2900" b="1" dirty="0">
                <a:solidFill>
                  <a:schemeClr val="tx2"/>
                </a:solidFill>
              </a:rPr>
              <a:t>*40’ Clear Height </a:t>
            </a:r>
          </a:p>
          <a:p>
            <a:r>
              <a:rPr lang="en-US" sz="2900" b="1" dirty="0">
                <a:solidFill>
                  <a:schemeClr val="tx2"/>
                </a:solidFill>
              </a:rPr>
              <a:t>*24 Hour Monitored Alarm System</a:t>
            </a:r>
          </a:p>
          <a:p>
            <a:r>
              <a:rPr lang="en-US" sz="2900" b="1" dirty="0">
                <a:solidFill>
                  <a:schemeClr val="tx2"/>
                </a:solidFill>
              </a:rPr>
              <a:t>*Controlled Card Access System</a:t>
            </a:r>
          </a:p>
          <a:p>
            <a:r>
              <a:rPr lang="en-US" sz="2900" b="1" dirty="0">
                <a:solidFill>
                  <a:schemeClr val="tx2"/>
                </a:solidFill>
              </a:rPr>
              <a:t>*High Resolution Cameras Throughout the Facility</a:t>
            </a:r>
          </a:p>
          <a:p>
            <a:r>
              <a:rPr lang="en-US" sz="2900" b="1" dirty="0">
                <a:solidFill>
                  <a:schemeClr val="tx2"/>
                </a:solidFill>
              </a:rPr>
              <a:t>*Roaming Security Guard</a:t>
            </a:r>
          </a:p>
          <a:p>
            <a:r>
              <a:rPr lang="en-US" sz="2900" b="1" dirty="0">
                <a:solidFill>
                  <a:schemeClr val="tx2"/>
                </a:solidFill>
              </a:rPr>
              <a:t>*5 Level Racking System</a:t>
            </a:r>
            <a:br>
              <a:rPr lang="en-US" sz="2900" b="1" dirty="0">
                <a:solidFill>
                  <a:schemeClr val="tx2"/>
                </a:solidFill>
              </a:rPr>
            </a:br>
            <a:endParaRPr lang="en-US" sz="29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chemeClr val="tx2"/>
                </a:solidFill>
              </a:rPr>
              <a:t>FTZ-281-65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chemeClr val="tx2"/>
                </a:solidFill>
              </a:rPr>
              <a:t>NVOCC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chemeClr val="tx2"/>
                </a:solidFill>
              </a:rPr>
              <a:t>TSA APPROVED FACILITY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chemeClr val="tx2"/>
                </a:solidFill>
              </a:rPr>
              <a:t>WCA AFFILIATED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chemeClr val="tx2"/>
                </a:solidFill>
              </a:rPr>
              <a:t>T-CPAT CERTIFICATION PROCESS</a:t>
            </a:r>
          </a:p>
          <a:p>
            <a:r>
              <a:rPr lang="en-US" b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8" name="Picture 7" descr="A building that has a sign on the side of a road&#10;&#10;Description generated with high confidence">
            <a:extLst>
              <a:ext uri="{FF2B5EF4-FFF2-40B4-BE49-F238E27FC236}">
                <a16:creationId xmlns:a16="http://schemas.microsoft.com/office/drawing/2014/main" id="{C05A0F5B-520D-47C1-8FD0-D63B1B60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786" y="4293966"/>
            <a:ext cx="5193437" cy="2408675"/>
          </a:xfrm>
          <a:prstGeom prst="rect">
            <a:avLst/>
          </a:prstGeom>
        </p:spPr>
      </p:pic>
      <p:pic>
        <p:nvPicPr>
          <p:cNvPr id="7" name="Picture 2" descr="pas_is_moving">
            <a:extLst>
              <a:ext uri="{FF2B5EF4-FFF2-40B4-BE49-F238E27FC236}">
                <a16:creationId xmlns:a16="http://schemas.microsoft.com/office/drawing/2014/main" id="{0E598A45-C1CD-4755-A141-BC8A24499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781" y="83027"/>
            <a:ext cx="4764442" cy="119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view of a city street&#10;&#10;Description generated with very high confidence">
            <a:extLst>
              <a:ext uri="{FF2B5EF4-FFF2-40B4-BE49-F238E27FC236}">
                <a16:creationId xmlns:a16="http://schemas.microsoft.com/office/drawing/2014/main" id="{759C7289-5D49-49CC-AF6A-3C8CE0B34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902" y="1406261"/>
            <a:ext cx="3892321" cy="23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1" y="-1"/>
            <a:ext cx="6915705" cy="13671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Pas Cargo USA, Inc. Foreign Trade Zone 281-65 Distribution Center</a:t>
            </a:r>
            <a:br>
              <a:rPr lang="en-US" b="1" dirty="0"/>
            </a:br>
            <a:r>
              <a:rPr lang="en-US" b="1" dirty="0">
                <a:solidFill>
                  <a:schemeClr val="accent2"/>
                </a:solidFill>
              </a:rPr>
              <a:t>(Services Provided in our facility)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65" y="1589103"/>
            <a:ext cx="5078026" cy="5013763"/>
          </a:xfrm>
        </p:spPr>
        <p:txBody>
          <a:bodyPr>
            <a:noAutofit/>
          </a:bodyPr>
          <a:lstStyle/>
          <a:p>
            <a:pPr marL="171450" indent="-171450"/>
            <a:r>
              <a:rPr lang="en-US" sz="1400" b="1" dirty="0">
                <a:solidFill>
                  <a:schemeClr val="tx2"/>
                </a:solidFill>
              </a:rPr>
              <a:t>Container Loading &amp; Un-Loading</a:t>
            </a:r>
          </a:p>
          <a:p>
            <a:pPr marL="171450" indent="-171450"/>
            <a:r>
              <a:rPr lang="en-US" sz="1400" b="1" dirty="0">
                <a:solidFill>
                  <a:schemeClr val="tx2"/>
                </a:solidFill>
              </a:rPr>
              <a:t>Domestic and Bonded Storage –Short Term or Long Term</a:t>
            </a:r>
          </a:p>
          <a:p>
            <a:pPr marL="171450" indent="-171450"/>
            <a:r>
              <a:rPr lang="en-US" sz="1400" b="1" dirty="0">
                <a:solidFill>
                  <a:schemeClr val="tx2"/>
                </a:solidFill>
              </a:rPr>
              <a:t>Consolidation Point for Domestic or Export Projects</a:t>
            </a:r>
          </a:p>
          <a:p>
            <a:pPr marL="171450" indent="-171450"/>
            <a:r>
              <a:rPr lang="en-US" sz="1400" b="1" dirty="0">
                <a:solidFill>
                  <a:schemeClr val="tx2"/>
                </a:solidFill>
              </a:rPr>
              <a:t>Labeling &amp; Price Tagging</a:t>
            </a:r>
          </a:p>
          <a:p>
            <a:pPr marL="171450" indent="-171450"/>
            <a:r>
              <a:rPr lang="en-US" sz="1400" b="1" dirty="0">
                <a:solidFill>
                  <a:schemeClr val="tx2"/>
                </a:solidFill>
              </a:rPr>
              <a:t>Labeling &amp; Sorting</a:t>
            </a:r>
          </a:p>
          <a:p>
            <a:pPr marL="171450" indent="-171450"/>
            <a:r>
              <a:rPr lang="en-US" sz="1400" b="1" dirty="0">
                <a:solidFill>
                  <a:schemeClr val="tx2"/>
                </a:solidFill>
              </a:rPr>
              <a:t>Kitting &amp; Bundling</a:t>
            </a:r>
          </a:p>
          <a:p>
            <a:pPr marL="171450" indent="-171450"/>
            <a:r>
              <a:rPr lang="en-US" sz="1400" b="1" dirty="0">
                <a:solidFill>
                  <a:schemeClr val="tx2"/>
                </a:solidFill>
              </a:rPr>
              <a:t>Transfers</a:t>
            </a:r>
          </a:p>
          <a:p>
            <a:pPr marL="171450" indent="-171450"/>
            <a:r>
              <a:rPr lang="en-US" sz="1400" b="1" dirty="0">
                <a:solidFill>
                  <a:schemeClr val="tx2"/>
                </a:solidFill>
              </a:rPr>
              <a:t>Inventory Management</a:t>
            </a:r>
          </a:p>
          <a:p>
            <a:pPr marL="171450" indent="-171450"/>
            <a:r>
              <a:rPr lang="en-US" sz="1400" b="1" dirty="0">
                <a:solidFill>
                  <a:schemeClr val="tx2"/>
                </a:solidFill>
              </a:rPr>
              <a:t>KPI </a:t>
            </a:r>
          </a:p>
          <a:p>
            <a:pPr marL="171450" indent="-171450"/>
            <a:r>
              <a:rPr lang="en-US" sz="1400" b="1" dirty="0">
                <a:solidFill>
                  <a:schemeClr val="tx2"/>
                </a:solidFill>
              </a:rPr>
              <a:t>Cycle Counts</a:t>
            </a:r>
          </a:p>
          <a:p>
            <a:pPr marL="171450" indent="-171450"/>
            <a:r>
              <a:rPr lang="en-US" sz="1400" b="1" dirty="0">
                <a:solidFill>
                  <a:schemeClr val="tx2"/>
                </a:solidFill>
              </a:rPr>
              <a:t>Testing	</a:t>
            </a:r>
          </a:p>
          <a:p>
            <a:pPr marL="171450" indent="-171450"/>
            <a:r>
              <a:rPr lang="en-US" sz="1400" b="1" dirty="0">
                <a:solidFill>
                  <a:schemeClr val="tx2"/>
                </a:solidFill>
              </a:rPr>
              <a:t>Quality Checks</a:t>
            </a:r>
          </a:p>
          <a:p>
            <a:endParaRPr lang="en-US" sz="1400" dirty="0"/>
          </a:p>
        </p:txBody>
      </p:sp>
      <p:pic>
        <p:nvPicPr>
          <p:cNvPr id="8" name="Picture 7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794B074E-8B0A-433F-A23B-2F773A3AC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793" y="1692244"/>
            <a:ext cx="3626529" cy="2462506"/>
          </a:xfrm>
          <a:prstGeom prst="rect">
            <a:avLst/>
          </a:prstGeom>
        </p:spPr>
      </p:pic>
      <p:pic>
        <p:nvPicPr>
          <p:cNvPr id="10" name="Picture 9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55775A0E-02B2-4593-B6DC-D17F1F687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992" y="3629055"/>
            <a:ext cx="5783801" cy="3073204"/>
          </a:xfrm>
          <a:prstGeom prst="rect">
            <a:avLst/>
          </a:prstGeom>
        </p:spPr>
      </p:pic>
      <p:pic>
        <p:nvPicPr>
          <p:cNvPr id="7" name="Picture 2" descr="pas_is_moving">
            <a:extLst>
              <a:ext uri="{FF2B5EF4-FFF2-40B4-BE49-F238E27FC236}">
                <a16:creationId xmlns:a16="http://schemas.microsoft.com/office/drawing/2014/main" id="{AE608030-C7E6-4C46-8686-E05A752DD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3" y="137317"/>
            <a:ext cx="5078026" cy="113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AFD799-7732-4E04-B30B-63BB83339C62}"/>
              </a:ext>
            </a:extLst>
          </p:cNvPr>
          <p:cNvSpPr/>
          <p:nvPr/>
        </p:nvSpPr>
        <p:spPr>
          <a:xfrm>
            <a:off x="3048000" y="310583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</a:rPr>
              <a:t>DG-Hazmat Consultants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</a:rPr>
              <a:t>FTZ-281 Consulting Services</a:t>
            </a:r>
          </a:p>
        </p:txBody>
      </p:sp>
      <p:pic>
        <p:nvPicPr>
          <p:cNvPr id="6" name="Picture 5" descr="Scaffolding in front of a building&#10;&#10;Description generated with high confidence">
            <a:extLst>
              <a:ext uri="{FF2B5EF4-FFF2-40B4-BE49-F238E27FC236}">
                <a16:creationId xmlns:a16="http://schemas.microsoft.com/office/drawing/2014/main" id="{1A1C13F9-4E5D-4233-888C-1F36FF216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1793" y="4307983"/>
            <a:ext cx="3626529" cy="239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167B-0028-476E-971A-8E3AA340A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473" y="1402743"/>
            <a:ext cx="5974672" cy="5289094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Services provided: </a:t>
            </a:r>
            <a:br>
              <a:rPr lang="en-US" sz="1300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Ocean freight </a:t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Air freight </a:t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Warehousing </a:t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Project break bulk </a:t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Charters air and ocean </a:t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GSA for airlines </a:t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300" dirty="0"/>
              <a:t> </a:t>
            </a:r>
            <a:br>
              <a:rPr lang="en-US" sz="1300" dirty="0"/>
            </a:br>
            <a:br>
              <a:rPr lang="en-US" sz="1300" dirty="0"/>
            </a:br>
            <a:r>
              <a:rPr lang="en-US" sz="2000" b="1" dirty="0">
                <a:solidFill>
                  <a:schemeClr val="tx2"/>
                </a:solidFill>
              </a:rPr>
              <a:t>Current markets served as follows: </a:t>
            </a:r>
            <a:br>
              <a:rPr lang="en-US" sz="1300" dirty="0"/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Barbados </a:t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Grenada </a:t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St. Lucia </a:t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Jamaica </a:t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Antigua </a:t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Trinidad </a:t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Guyana</a:t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Dominica </a:t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Panama </a:t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Costa Rica </a:t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St. Kitts</a:t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Anguilla </a:t>
            </a:r>
            <a:br>
              <a:rPr lang="en-US" sz="1400" b="1" dirty="0">
                <a:solidFill>
                  <a:schemeClr val="accent2"/>
                </a:solidFill>
              </a:rPr>
            </a:br>
            <a:br>
              <a:rPr lang="en-US" sz="1300" b="1" dirty="0">
                <a:solidFill>
                  <a:schemeClr val="accent2"/>
                </a:solidFill>
              </a:rPr>
            </a:br>
            <a:r>
              <a:rPr lang="en-US" sz="1600" b="1" dirty="0">
                <a:solidFill>
                  <a:schemeClr val="tx2"/>
                </a:solidFill>
              </a:rPr>
              <a:t>We are a licensed NVOCC and TSA approved FTZ also affiliated with WCA group of worldwide forwarders capable of container movement globally.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Placeholder 5" descr="A view of a city at night&#10;&#10;Description generated with very high confidence">
            <a:extLst>
              <a:ext uri="{FF2B5EF4-FFF2-40B4-BE49-F238E27FC236}">
                <a16:creationId xmlns:a16="http://schemas.microsoft.com/office/drawing/2014/main" id="{414F8404-029C-455C-A5EB-B68AA03725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914" r="19914"/>
          <a:stretch>
            <a:fillRect/>
          </a:stretch>
        </p:blipFill>
        <p:spPr/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46A7512B-B89F-41E4-8738-588BD0511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51" y="166163"/>
            <a:ext cx="5610666" cy="1112222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Pas Cargo USA, Inc. </a:t>
            </a:r>
            <a:b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900" b="1" dirty="0">
                <a:solidFill>
                  <a:schemeClr val="tx2"/>
                </a:solidFill>
              </a:rPr>
              <a:t>Transportation and Documentation Services Provided:</a:t>
            </a:r>
          </a:p>
        </p:txBody>
      </p:sp>
      <p:pic>
        <p:nvPicPr>
          <p:cNvPr id="9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8DBB664A-129B-426E-94BF-4510C93D5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606" y="3429000"/>
            <a:ext cx="4782394" cy="2036286"/>
          </a:xfrm>
          <a:prstGeom prst="rect">
            <a:avLst/>
          </a:prstGeom>
        </p:spPr>
      </p:pic>
      <p:pic>
        <p:nvPicPr>
          <p:cNvPr id="11" name="Picture 10" descr="A large ship in a body of water&#10;&#10;Description generated with very high confidence">
            <a:extLst>
              <a:ext uri="{FF2B5EF4-FFF2-40B4-BE49-F238E27FC236}">
                <a16:creationId xmlns:a16="http://schemas.microsoft.com/office/drawing/2014/main" id="{C09370A8-2FB4-43EA-8353-749EBAC79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94" y="878889"/>
            <a:ext cx="3676606" cy="2036286"/>
          </a:xfrm>
          <a:prstGeom prst="rect">
            <a:avLst/>
          </a:prstGeom>
        </p:spPr>
      </p:pic>
      <p:pic>
        <p:nvPicPr>
          <p:cNvPr id="8" name="Picture 2" descr="pas_is_moving">
            <a:extLst>
              <a:ext uri="{FF2B5EF4-FFF2-40B4-BE49-F238E27FC236}">
                <a16:creationId xmlns:a16="http://schemas.microsoft.com/office/drawing/2014/main" id="{3251FAB2-5D9F-4902-BF1A-6C198354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669" y="0"/>
            <a:ext cx="3695331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99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sign on the side of a road&#10;&#10;Description generated with high confidence">
            <a:extLst>
              <a:ext uri="{FF2B5EF4-FFF2-40B4-BE49-F238E27FC236}">
                <a16:creationId xmlns:a16="http://schemas.microsoft.com/office/drawing/2014/main" id="{73E5CDD3-D9DC-4078-A498-A72E1D868E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000" r="10000"/>
          <a:stretch>
            <a:fillRect/>
          </a:stretch>
        </p:blipFill>
        <p:spPr>
          <a:xfrm>
            <a:off x="1298448" y="1828801"/>
            <a:ext cx="4572000" cy="3428999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/>
          <a:lstStyle/>
          <a:p>
            <a:pPr algn="ctr"/>
            <a:r>
              <a:rPr lang="en-US" b="1" dirty="0"/>
              <a:t>STATE OF THE ART DISTRIBUTION CENTER AND FOREIGN TRADE ZONE-281-65</a:t>
            </a:r>
          </a:p>
        </p:txBody>
      </p:sp>
      <p:pic>
        <p:nvPicPr>
          <p:cNvPr id="12" name="Picture Placeholder 11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178CFDF4-87F1-41B1-ABE9-E60A4FB8368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6324600" y="1828801"/>
            <a:ext cx="4572000" cy="3428999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14"/>
          </p:nvPr>
        </p:nvSpPr>
        <p:spPr>
          <a:xfrm>
            <a:off x="6400474" y="5333098"/>
            <a:ext cx="4420252" cy="839102"/>
          </a:xfrm>
        </p:spPr>
        <p:txBody>
          <a:bodyPr>
            <a:normAutofit/>
          </a:bodyPr>
          <a:lstStyle/>
          <a:p>
            <a:pPr algn="ctr"/>
            <a:r>
              <a:rPr lang="en-US" sz="1400" b="1" dirty="0"/>
              <a:t>LOCATED CLOSE TO THE AIRPORTS &amp; PORTS: Port Miami, Port Everglades, Miami International Airport, and Ft. Lauderdale Airport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BC27A0D-D0B3-4FD9-867B-B5A26A2DB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447" y="134896"/>
            <a:ext cx="6146220" cy="12233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FOREIGN TRADE ZONE-281-65</a:t>
            </a:r>
            <a:br>
              <a:rPr lang="en-US" dirty="0"/>
            </a:br>
            <a:r>
              <a:rPr lang="en-US" dirty="0"/>
              <a:t> </a:t>
            </a:r>
            <a:r>
              <a:rPr lang="en-US" sz="1300" b="1" dirty="0"/>
              <a:t>281-6510901 NW 146</a:t>
            </a:r>
            <a:r>
              <a:rPr lang="en-US" sz="1300" b="1" baseline="30000" dirty="0"/>
              <a:t>th</a:t>
            </a:r>
            <a:r>
              <a:rPr lang="en-US" sz="1300" b="1" dirty="0"/>
              <a:t> Street, Suite 8, Hialeah Gardens </a:t>
            </a:r>
            <a:r>
              <a:rPr lang="en-US" sz="1200" b="1" dirty="0"/>
              <a:t>FL 33018</a:t>
            </a:r>
            <a:br>
              <a:rPr lang="en-US" sz="1200" b="1" dirty="0"/>
            </a:br>
            <a:r>
              <a:rPr lang="en-US" sz="1200" b="1" dirty="0"/>
              <a:t>Tel (305)994 7232 Fax (305)994 7559</a:t>
            </a:r>
            <a:br>
              <a:rPr lang="en-US" sz="1200" b="1" dirty="0"/>
            </a:br>
            <a:endParaRPr lang="en-US" sz="1200" b="1" dirty="0"/>
          </a:p>
        </p:txBody>
      </p:sp>
      <p:pic>
        <p:nvPicPr>
          <p:cNvPr id="8" name="Picture 2" descr="pas_is_moving">
            <a:extLst>
              <a:ext uri="{FF2B5EF4-FFF2-40B4-BE49-F238E27FC236}">
                <a16:creationId xmlns:a16="http://schemas.microsoft.com/office/drawing/2014/main" id="{61AF0EBB-9904-4BF7-81C0-E9C810D08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3" y="134896"/>
            <a:ext cx="549749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66206-C820-4E9D-B2A5-A399598D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574" y="255134"/>
            <a:ext cx="5811174" cy="8989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What we can do in our Facility as a Foreign Trade Zone 281-65</a:t>
            </a:r>
          </a:p>
        </p:txBody>
      </p:sp>
      <p:pic>
        <p:nvPicPr>
          <p:cNvPr id="4" name="Picture 3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7A2598BD-3119-41E4-82B8-6A150969E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4" y="1686756"/>
            <a:ext cx="11736279" cy="5024761"/>
          </a:xfrm>
          <a:prstGeom prst="rect">
            <a:avLst/>
          </a:prstGeom>
        </p:spPr>
      </p:pic>
      <p:pic>
        <p:nvPicPr>
          <p:cNvPr id="5" name="Picture 2" descr="pas_is_moving">
            <a:extLst>
              <a:ext uri="{FF2B5EF4-FFF2-40B4-BE49-F238E27FC236}">
                <a16:creationId xmlns:a16="http://schemas.microsoft.com/office/drawing/2014/main" id="{FAC93D37-0F68-4DF0-A699-1416D5CDF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3" y="137317"/>
            <a:ext cx="5078026" cy="113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0AB14-8B58-471E-B5ED-5A9EC07DB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42" y="1706828"/>
            <a:ext cx="2749119" cy="19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489" y="255133"/>
            <a:ext cx="7448365" cy="8900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FTZ-281 vs. Traditional Bonded Cargo Warehouse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rection presentation (widescreen).potx" id="{D17AB31B-F25B-45F4-B34E-C6982D129A29}" vid="{B63A7B92-8C2A-4E6A-9062-768A2448E61C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direction presentation (widescreen)</Template>
  <TotalTime>554</TotalTime>
  <Words>317</Words>
  <Application>Microsoft Office PowerPoint</Application>
  <PresentationFormat>Widescreen</PresentationFormat>
  <Paragraphs>48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Book Antiqua</vt:lpstr>
      <vt:lpstr>Sales Direction 16X9</vt:lpstr>
      <vt:lpstr>FOREIGN TRADE ZONE 281-65 DISTRIBUTION CENTER</vt:lpstr>
      <vt:lpstr>FOREIGN TRADE ZONE 281-65 CONSOLIDATION AND DISTRIBUTION CENTER TO THE CARIBBEAN AND LATIN AMERICA </vt:lpstr>
      <vt:lpstr>FACILITY PROFILE</vt:lpstr>
      <vt:lpstr>Pas Cargo USA, Inc. Foreign Trade Zone 281-65 Distribution Center (Services Provided in our facility)</vt:lpstr>
      <vt:lpstr>Services provided:  Ocean freight  Air freight  Warehousing  Project break bulk  Charters air and ocean  GSA for airlines     Current markets served as follows:  Barbados  Grenada  St. Lucia  Jamaica  Antigua  Trinidad  Guyana Dominica  Panama  Costa Rica  St. Kitts Anguilla   We are a licensed NVOCC and TSA approved FTZ also affiliated with WCA group of worldwide forwarders capable of container movement globally.  </vt:lpstr>
      <vt:lpstr>FOREIGN TRADE ZONE-281-65  281-6510901 NW 146th Street, Suite 8, Hialeah Gardens FL 33018 Tel (305)994 7232 Fax (305)994 7559 </vt:lpstr>
      <vt:lpstr>What we can do in our Facility as a Foreign Trade Zone 281-65</vt:lpstr>
      <vt:lpstr>FTZ-281 vs. Traditional Bonded Cargo Warehouse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Santiago Aragon</dc:creator>
  <cp:lastModifiedBy>Santiago Aragon</cp:lastModifiedBy>
  <cp:revision>40</cp:revision>
  <dcterms:created xsi:type="dcterms:W3CDTF">2018-02-11T00:42:30Z</dcterms:created>
  <dcterms:modified xsi:type="dcterms:W3CDTF">2018-03-10T02:47:18Z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